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86" r:id="rId3"/>
    <p:sldId id="279" r:id="rId4"/>
    <p:sldId id="280" r:id="rId5"/>
    <p:sldId id="268" r:id="rId6"/>
    <p:sldId id="270" r:id="rId7"/>
    <p:sldId id="271" r:id="rId8"/>
    <p:sldId id="272" r:id="rId9"/>
    <p:sldId id="273" r:id="rId10"/>
    <p:sldId id="276" r:id="rId11"/>
    <p:sldId id="288" r:id="rId12"/>
    <p:sldId id="278" r:id="rId13"/>
    <p:sldId id="28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E9E9B5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69" d="100"/>
          <a:sy n="69" d="100"/>
        </p:scale>
        <p:origin x="3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1752-5210-42D2-A673-9C7F2A10C5BD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77B8E59E-9D1A-48C4-B889-B56261D376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666987"/>
      </p:ext>
    </p:extLst>
  </p:cSld>
  <p:clrMapOvr>
    <a:masterClrMapping/>
  </p:clrMapOvr>
  <p:transition spd="slow">
    <p:split orient="vert" dir="in"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C1F05-DD14-41CB-96BA-585CEBE4EFD7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D34C9-2FC0-46BD-A502-BAF50B69C0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946790"/>
      </p:ext>
    </p:extLst>
  </p:cSld>
  <p:clrMapOvr>
    <a:masterClrMapping/>
  </p:clrMapOvr>
  <p:transition spd="slow">
    <p:split orient="vert" dir="in"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E578-14A9-4663-B411-BE06E568957E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3C08D-B13E-4755-9499-D6456D183B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9154345"/>
      </p:ext>
    </p:extLst>
  </p:cSld>
  <p:clrMapOvr>
    <a:masterClrMapping/>
  </p:clrMapOvr>
  <p:transition spd="slow">
    <p:split orient="vert" dir="in"/>
    <p:sndAc>
      <p:endSnd/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7D50-CBBD-41A5-B383-56EA78734C5D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4529B-CBDE-480D-9A4B-A362A9C876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7752569"/>
      </p:ext>
    </p:extLst>
  </p:cSld>
  <p:clrMapOvr>
    <a:masterClrMapping/>
  </p:clrMapOvr>
  <p:transition spd="slow">
    <p:split orient="vert" dir="in"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0D5FA-89B2-48DE-86DB-1C0B36E46377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62C9686C-FE29-4046-A240-64DC5A608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7009377"/>
      </p:ext>
    </p:extLst>
  </p:cSld>
  <p:clrMapOvr>
    <a:masterClrMapping/>
  </p:clrMapOvr>
  <p:transition spd="slow">
    <p:split orient="vert" dir="in"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382C-6B9A-47CF-9100-815104140E03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ADECD-CC37-42DF-919C-E6C7F3C87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395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 dir="in"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89127-AAF3-4A31-80B3-C7A2A8924873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A8B3A-648B-409A-B6A5-1C9F5298BE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177716"/>
      </p:ext>
    </p:extLst>
  </p:cSld>
  <p:clrMapOvr>
    <a:masterClrMapping/>
  </p:clrMapOvr>
  <p:transition spd="slow">
    <p:split orient="vert" dir="in"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B9C8-2EC7-4AFE-B306-47B752CD5974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3BBACFF9-E47C-4733-8E29-D614129938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572989"/>
      </p:ext>
    </p:extLst>
  </p:cSld>
  <p:clrMapOvr>
    <a:masterClrMapping/>
  </p:clrMapOvr>
  <p:transition spd="slow">
    <p:split orient="vert" dir="in"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7D05-DBF9-4CB8-B3C2-0BBD6CA62159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2AD44-36E4-4205-A62B-D5A0E67F1E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367655"/>
      </p:ext>
    </p:extLst>
  </p:cSld>
  <p:clrMapOvr>
    <a:masterClrMapping/>
  </p:clrMapOvr>
  <p:transition spd="slow">
    <p:split orient="vert" dir="in"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23791-38D6-4ECD-A578-24D9035CCA2C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9496-18F5-409B-973D-59BA955FA4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1722145"/>
      </p:ext>
    </p:extLst>
  </p:cSld>
  <p:clrMapOvr>
    <a:masterClrMapping/>
  </p:clrMapOvr>
  <p:transition spd="slow">
    <p:split orient="vert" dir="in"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650E-1F9D-4334-A1B3-CEBE3897CE4A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4EC41-1C59-419E-A9F8-9D6936338D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4894944"/>
      </p:ext>
    </p:extLst>
  </p:cSld>
  <p:clrMapOvr>
    <a:masterClrMapping/>
  </p:clrMapOvr>
  <p:transition spd="slow">
    <p:split orient="vert" dir="in"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594C-77C0-4A0A-971A-E69490039776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E33C6-88ED-444D-A749-1C85ACE159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1522298"/>
      </p:ext>
    </p:extLst>
  </p:cSld>
  <p:clrMapOvr>
    <a:masterClrMapping/>
  </p:clrMapOvr>
  <p:transition spd="slow">
    <p:split orient="vert" dir="in"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C11E3D2-7C60-4B44-9AAD-9B084FDB7EB1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6ADE978A-945B-4029-831E-29FF19A3F63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0" r:id="rId4"/>
    <p:sldLayoutId id="2147483857" r:id="rId5"/>
    <p:sldLayoutId id="2147483851" r:id="rId6"/>
    <p:sldLayoutId id="2147483858" r:id="rId7"/>
    <p:sldLayoutId id="2147483859" r:id="rId8"/>
    <p:sldLayoutId id="2147483860" r:id="rId9"/>
    <p:sldLayoutId id="2147483852" r:id="rId10"/>
    <p:sldLayoutId id="2147483861" r:id="rId11"/>
    <p:sldLayoutId id="2147483853" r:id="rId12"/>
  </p:sldLayoutIdLst>
  <p:transition spd="slow">
    <p:split orient="vert" dir="in"/>
    <p:sndAc>
      <p:endSnd/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vf_pgt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8858248" cy="14287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</a:rPr>
              <a:t>Волжский филиал </a:t>
            </a:r>
            <a:b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</a:rPr>
            </a:b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</a:rPr>
              <a:t> «ПОВОЛЖСКОГО государственного ТЕХНОЛОГИЧЕСКОГО университета»</a:t>
            </a:r>
            <a:b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</a:rPr>
            </a:br>
            <a:endParaRPr lang="ru-RU" sz="3100" b="1" dirty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0243" name="Рисунок 2" descr="SL3859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428875"/>
            <a:ext cx="4786313" cy="359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oup 2"/>
          <p:cNvGrpSpPr>
            <a:grpSpLocks/>
          </p:cNvGrpSpPr>
          <p:nvPr/>
        </p:nvGrpSpPr>
        <p:grpSpPr bwMode="auto">
          <a:xfrm>
            <a:off x="142875" y="0"/>
            <a:ext cx="2428875" cy="1143000"/>
            <a:chOff x="6331" y="4164"/>
            <a:chExt cx="3946" cy="2324"/>
          </a:xfrm>
        </p:grpSpPr>
        <p:pic>
          <p:nvPicPr>
            <p:cNvPr id="1024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" y="4563"/>
              <a:ext cx="2057" cy="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331" y="4164"/>
              <a:ext cx="2089" cy="101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Monotype Corsiva" panose="03010101010201010101" pitchFamily="66" charset="0"/>
                </a:rPr>
                <a:t>Волжский </a:t>
              </a:r>
            </a:p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Monotype Corsiva" panose="03010101010201010101" pitchFamily="66" charset="0"/>
                </a:rPr>
                <a:t>Филиал</a:t>
              </a:r>
            </a:p>
          </p:txBody>
        </p:sp>
        <p:sp>
          <p:nvSpPr>
            <p:cNvPr id="1024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8059" y="5471"/>
              <a:ext cx="2218" cy="8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072428"/>
                  </a:solidFill>
                  <a:latin typeface="Monotype Corsiva" panose="03010101010201010101" pitchFamily="66" charset="0"/>
                </a:rPr>
                <a:t>ПГТУ</a:t>
              </a:r>
            </a:p>
          </p:txBody>
        </p:sp>
      </p:grpSp>
    </p:spTree>
  </p:cSld>
  <p:clrMapOvr>
    <a:masterClrMapping/>
  </p:clrMapOvr>
  <p:transition spd="slow">
    <p:split orient="vert" dir="in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Перечень рабочих   профессий:</a:t>
            </a:r>
            <a:b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ru-RU" b="1" i="1" dirty="0" smtClean="0"/>
              <a:t>Водитель категории В,С.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Машинист котлов</a:t>
            </a:r>
            <a:endParaRPr lang="ru-RU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Бухгалтер</a:t>
            </a:r>
            <a:endParaRPr lang="ru-RU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Электрогазосварщик</a:t>
            </a:r>
            <a:endParaRPr lang="ru-RU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Оператор ПЭВМ</a:t>
            </a:r>
            <a:endParaRPr lang="ru-RU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Автоэлектрик</a:t>
            </a:r>
            <a:endParaRPr lang="ru-RU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Лаборант химического анализа</a:t>
            </a:r>
            <a:endParaRPr lang="ru-RU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Слесарь-ремонтник</a:t>
            </a:r>
            <a:endParaRPr lang="ru-RU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Слесарь по ремонту автомобилей</a:t>
            </a:r>
            <a:endParaRPr lang="ru-RU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Электромонтажник по силовым сетям и электрооборудованию</a:t>
            </a:r>
            <a:endParaRPr lang="ru-RU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Электромеханик по торговому и холодильному оборудованию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И другие</a:t>
            </a:r>
            <a:endParaRPr lang="ru-RU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grpSp>
        <p:nvGrpSpPr>
          <p:cNvPr id="20484" name="Group 2"/>
          <p:cNvGrpSpPr>
            <a:grpSpLocks/>
          </p:cNvGrpSpPr>
          <p:nvPr/>
        </p:nvGrpSpPr>
        <p:grpSpPr bwMode="auto">
          <a:xfrm>
            <a:off x="285750" y="0"/>
            <a:ext cx="2071688" cy="1143000"/>
            <a:chOff x="6563" y="4164"/>
            <a:chExt cx="3714" cy="2324"/>
          </a:xfrm>
        </p:grpSpPr>
        <p:pic>
          <p:nvPicPr>
            <p:cNvPr id="2048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" y="4563"/>
              <a:ext cx="2057" cy="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563" y="4164"/>
              <a:ext cx="2089" cy="101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Monotype Corsiva" panose="03010101010201010101" pitchFamily="66" charset="0"/>
                </a:rPr>
                <a:t>Волжский </a:t>
              </a:r>
            </a:p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Monotype Corsiva" panose="03010101010201010101" pitchFamily="66" charset="0"/>
                </a:rPr>
                <a:t>Филиал</a:t>
              </a:r>
            </a:p>
          </p:txBody>
        </p:sp>
        <p:sp>
          <p:nvSpPr>
            <p:cNvPr id="2048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8059" y="5471"/>
              <a:ext cx="2218" cy="8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072428"/>
                  </a:solidFill>
                  <a:latin typeface="Monotype Corsiva" panose="03010101010201010101" pitchFamily="66" charset="0"/>
                </a:rPr>
                <a:t>ПГТУ</a:t>
              </a:r>
            </a:p>
          </p:txBody>
        </p:sp>
      </p:grpSp>
      <p:pic>
        <p:nvPicPr>
          <p:cNvPr id="20485" name="Picture 9" descr="1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95500"/>
            <a:ext cx="19446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   и  прочие выплаты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124744"/>
            <a:ext cx="7290457" cy="5430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 dir="in"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686800" cy="4525963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b="1" smtClean="0">
                <a:latin typeface="Comic Sans MS" panose="030F0702030302020204" pitchFamily="66" charset="0"/>
              </a:rPr>
              <a:t>НАШ АДРЕС: РМЭ, город Волжск,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b="1" smtClean="0">
                <a:latin typeface="Comic Sans MS" panose="030F0702030302020204" pitchFamily="66" charset="0"/>
              </a:rPr>
              <a:t>ул. Ленина 39, ост. «Техникум»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b="1" smtClean="0">
                <a:latin typeface="Comic Sans MS" panose="030F0702030302020204" pitchFamily="66" charset="0"/>
              </a:rPr>
              <a:t>телефон: 4-99-96, 6-97-95</a:t>
            </a:r>
            <a:br>
              <a:rPr lang="ru-RU" altLang="ru-RU" b="1" smtClean="0">
                <a:latin typeface="Comic Sans MS" panose="030F0702030302020204" pitchFamily="66" charset="0"/>
              </a:rPr>
            </a:br>
            <a:r>
              <a:rPr lang="en-US" altLang="ru-RU" b="1" smtClean="0">
                <a:latin typeface="Comic Sans MS" panose="030F0702030302020204" pitchFamily="66" charset="0"/>
                <a:hlinkClick r:id="rId2"/>
              </a:rPr>
              <a:t>www.vf_pgtu.ru</a:t>
            </a:r>
            <a:r>
              <a:rPr lang="ru-RU" altLang="ru-RU" b="1" smtClean="0">
                <a:latin typeface="Comic Sans MS" panose="030F0702030302020204" pitchFamily="66" charset="0"/>
              </a:rPr>
              <a:t>, </a:t>
            </a:r>
            <a:r>
              <a:rPr lang="en-US" altLang="ru-RU" b="1" smtClean="0">
                <a:latin typeface="Comic Sans MS" panose="030F0702030302020204" pitchFamily="66" charset="0"/>
              </a:rPr>
              <a:t>http://vk.com/club51189614 </a:t>
            </a:r>
            <a:r>
              <a:rPr lang="ru-RU" altLang="ru-RU" b="1" smtClean="0">
                <a:latin typeface="Comic Sans MS" panose="030F0702030302020204" pitchFamily="66" charset="0"/>
              </a:rPr>
              <a:t/>
            </a:r>
            <a:br>
              <a:rPr lang="ru-RU" altLang="ru-RU" b="1" smtClean="0">
                <a:latin typeface="Comic Sans MS" panose="030F0702030302020204" pitchFamily="66" charset="0"/>
              </a:rPr>
            </a:br>
            <a:r>
              <a:rPr lang="ru-RU" altLang="ru-RU" b="1" smtClean="0">
                <a:latin typeface="Comic Sans MS" panose="030F0702030302020204" pitchFamily="66" charset="0"/>
              </a:rPr>
              <a:t>До новых встреч!</a:t>
            </a:r>
            <a:endParaRPr lang="ru-RU" altLang="ru-RU" smtClean="0"/>
          </a:p>
        </p:txBody>
      </p:sp>
      <p:pic>
        <p:nvPicPr>
          <p:cNvPr id="32771" name="Рисунок 3" descr="IMG_536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4140597" cy="2914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1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830388"/>
            <a:ext cx="18002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1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276600" cy="1662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b="1" smtClean="0">
                <a:solidFill>
                  <a:schemeClr val="hlink"/>
                </a:solidFill>
              </a:rPr>
              <a:t>Скажи «до свиданья» учебникам, парте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b="1" smtClean="0">
                <a:solidFill>
                  <a:schemeClr val="hlink"/>
                </a:solidFill>
              </a:rPr>
              <a:t>У жизни у взрослой стоишь ты на старте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b="1" smtClean="0">
                <a:solidFill>
                  <a:schemeClr val="hlink"/>
                </a:solidFill>
              </a:rPr>
              <a:t>И перед тобою открыты все двери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b="1" smtClean="0">
                <a:solidFill>
                  <a:schemeClr val="hlink"/>
                </a:solidFill>
              </a:rPr>
              <a:t>Удачи! Везения! Мы в тебя верим</a:t>
            </a:r>
          </a:p>
        </p:txBody>
      </p:sp>
      <p:pic>
        <p:nvPicPr>
          <p:cNvPr id="23555" name="Picture 4" descr="1694275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573463"/>
            <a:ext cx="31178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68838"/>
            <a:ext cx="3529012" cy="1716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 descr="3595-orig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64613" cy="1449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b="1" cap="none" dirty="0" err="1" smtClean="0">
                <a:solidFill>
                  <a:schemeClr val="hlink"/>
                </a:solidFill>
                <a:effectLst/>
              </a:rPr>
              <a:t>Привет,абитуриентам</a:t>
            </a:r>
            <a:r>
              <a:rPr lang="ru-RU" b="1" cap="none" dirty="0" smtClean="0">
                <a:solidFill>
                  <a:schemeClr val="hlink"/>
                </a:solidFill>
                <a:effectLst/>
              </a:rPr>
              <a:t>! Вы уже задумались где продолжить свое образование?</a:t>
            </a:r>
            <a:br>
              <a:rPr lang="ru-RU" b="1" cap="none" dirty="0" smtClean="0">
                <a:solidFill>
                  <a:schemeClr val="hlink"/>
                </a:solidFill>
                <a:effectLst/>
              </a:rPr>
            </a:br>
            <a:endParaRPr lang="ru-RU" b="1" cap="none" dirty="0" smtClean="0">
              <a:solidFill>
                <a:schemeClr val="hlink"/>
              </a:solidFill>
              <a:effectLst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800" b="1" smtClean="0"/>
              <a:t>Сомнений  больше быть не может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800" b="1" smtClean="0"/>
              <a:t>Конечно к нам, в ПГТУ!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800" b="1" smtClean="0"/>
              <a:t>Наш филиал тебе  предложит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800" b="1" smtClean="0"/>
              <a:t>Профессию и не одну.</a:t>
            </a:r>
          </a:p>
        </p:txBody>
      </p:sp>
      <p:pic>
        <p:nvPicPr>
          <p:cNvPr id="11268" name="Picture 4" descr="19c81bf4790d_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92150"/>
            <a:ext cx="29146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367188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im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141663"/>
            <a:ext cx="3400425" cy="340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2771800" y="4508500"/>
            <a:ext cx="6015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Есть в океане образованья,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Там где шторма и девятый вал,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Остров прекрасный и обитаемый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ПГТУ - Волжский филиал.</a:t>
            </a:r>
          </a:p>
        </p:txBody>
      </p:sp>
      <p:pic>
        <p:nvPicPr>
          <p:cNvPr id="12291" name="Picture 10" descr="1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19113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DSC04709.JPG"/>
          <p:cNvPicPr/>
          <p:nvPr/>
        </p:nvPicPr>
        <p:blipFill rotWithShape="1">
          <a:blip r:embed="rId3" cstate="print"/>
          <a:srcRect b="17656"/>
          <a:stretch/>
        </p:blipFill>
        <p:spPr>
          <a:xfrm>
            <a:off x="346727" y="205374"/>
            <a:ext cx="5233336" cy="4176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 dir="in"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altLang="ru-RU" cap="none" dirty="0" smtClean="0">
              <a:effectLst/>
            </a:endParaRP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404812"/>
            <a:ext cx="4338762" cy="302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4" y="404812"/>
            <a:ext cx="3759870" cy="2986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92513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347863" y="4149725"/>
            <a:ext cx="57961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      На </a:t>
            </a:r>
            <a:r>
              <a:rPr lang="ru-RU" altLang="ru-RU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этом острове два племени живут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      Одних </a:t>
            </a:r>
            <a:r>
              <a:rPr lang="ru-RU" altLang="ru-RU" sz="20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студентами ВПО зовут</a:t>
            </a:r>
            <a:endParaRPr lang="ru-RU" altLang="ru-RU" sz="20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      Они с утра до вечера гранит наук грызут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      И им еще за это стипендию дают.</a:t>
            </a:r>
          </a:p>
        </p:txBody>
      </p:sp>
      <p:pic>
        <p:nvPicPr>
          <p:cNvPr id="13319" name="Picture 8" descr="1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662613"/>
            <a:ext cx="16748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92513"/>
            <a:ext cx="3384550" cy="2538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 noGrp="1"/>
          </p:cNvGrpSpPr>
          <p:nvPr/>
        </p:nvGrpSpPr>
        <p:grpSpPr bwMode="auto">
          <a:xfrm>
            <a:off x="0" y="0"/>
            <a:ext cx="1900238" cy="1143000"/>
            <a:chOff x="6563" y="4164"/>
            <a:chExt cx="3714" cy="2324"/>
          </a:xfrm>
        </p:grpSpPr>
        <p:pic>
          <p:nvPicPr>
            <p:cNvPr id="1536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" y="4563"/>
              <a:ext cx="2057" cy="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563" y="4164"/>
              <a:ext cx="2089" cy="101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Monotype Corsiva" panose="03010101010201010101" pitchFamily="66" charset="0"/>
                </a:rPr>
                <a:t>Волжский </a:t>
              </a:r>
            </a:p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Monotype Corsiva" panose="03010101010201010101" pitchFamily="66" charset="0"/>
                </a:rPr>
                <a:t>Филиал</a:t>
              </a:r>
            </a:p>
          </p:txBody>
        </p:sp>
        <p:sp>
          <p:nvSpPr>
            <p:cNvPr id="1536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8059" y="5471"/>
              <a:ext cx="2218" cy="8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072428"/>
                  </a:solidFill>
                  <a:latin typeface="Monotype Corsiva" panose="03010101010201010101" pitchFamily="66" charset="0"/>
                </a:rPr>
                <a:t>ПГТУ</a:t>
              </a:r>
            </a:p>
          </p:txBody>
        </p:sp>
      </p:grp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10162"/>
          </a:xfrm>
          <a:extLst/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ВЫСШЕЕ </a:t>
            </a: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ПРОФЕССИОНАЛЬНОЕ ОБРАЗОВАНИЕ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9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«КОНСТРУКТОРСКО-ТЕХНОЛОГИЧЕСКОЕ ОБЕСПЕЧЕНИЕ МАШИНОСТРОИТЕЛЬНЫХ ПРОИЗВОДСТВ» </a:t>
            </a:r>
            <a:endParaRPr lang="ru-RU" sz="2900" b="1" cap="all" dirty="0" smtClean="0"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9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«СТРОИТЕЛЬСТВО»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9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«ХИМИЧЕСКАЯ ТЕХНОЛОГИЯ»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9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«Экономика»</a:t>
            </a:r>
            <a:r>
              <a:rPr lang="ru-RU" sz="29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b="1" dirty="0" smtClean="0"/>
          </a:p>
        </p:txBody>
      </p:sp>
      <p:pic>
        <p:nvPicPr>
          <p:cNvPr id="15364" name="Picture 7" descr="1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127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Program Files\Microsoft Office\MEDIA\CAGCAT10\j019616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57150"/>
            <a:ext cx="18018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912" y="1284684"/>
            <a:ext cx="8686800" cy="5243413"/>
          </a:xfrm>
          <a:extLst/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ru-RU" sz="29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</a:t>
            </a:r>
            <a:r>
              <a:rPr lang="ru-RU" sz="29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«КОНСТРУКТОРСКО-ТЕХНОЛОГИЧЕСКОЕ ОБЕСПЕЧЕНИЕ МАШИНОСТРОИТЕЛЬНЫХ ПРОИЗВОДСТВ» </a:t>
            </a:r>
            <a:r>
              <a:rPr lang="ru-RU" sz="29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b="1" cap="all" dirty="0" smtClean="0"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обучения: очная – прикладной бакалавриат </a:t>
            </a:r>
            <a:endParaRPr lang="ru-RU" sz="2200" cap="all" dirty="0" smtClean="0"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ru-RU" sz="22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бесплатно), 4 ГОДА.</a:t>
            </a:r>
            <a:b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русский, Математика, ФИЗИКА</a:t>
            </a:r>
            <a:b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– бакалавриат (ВНЕБЮДЖЕТ) </a:t>
            </a:r>
            <a:b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5 лет.</a:t>
            </a:r>
            <a:b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при филиале</a:t>
            </a:r>
            <a:b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РУССКИЙ, МАТЕМАТИКА)</a:t>
            </a:r>
            <a:br>
              <a:rPr lang="ru-RU" sz="2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/>
          </a:p>
        </p:txBody>
      </p:sp>
      <p:pic>
        <p:nvPicPr>
          <p:cNvPr id="16389" name="Picture 3" descr="C:\Program Files\Microsoft Office\MEDIA\CAGCAT10\j014988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89513"/>
            <a:ext cx="2652713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1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573463"/>
            <a:ext cx="1190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88913"/>
            <a:ext cx="1914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 dir="in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928669"/>
            <a:ext cx="8686800" cy="515304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</a:t>
            </a:r>
            <a:r>
              <a:rPr lang="ru-RU" sz="3200" b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«строительство» </a:t>
            </a:r>
            <a:r>
              <a:rPr lang="ru-RU" sz="32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очная – прикладной бакалавриат (Бюджет – бесплатно), 4 ГОДА.</a:t>
            </a:r>
            <a:b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– русский, Математика, </a:t>
            </a:r>
            <a: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b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– бакалавриат (ВНЕБЮДЖЕТ) </a:t>
            </a: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</a:t>
            </a:r>
            <a: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лет.</a:t>
            </a: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</a:t>
            </a: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при </a:t>
            </a:r>
            <a: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филиале</a:t>
            </a:r>
            <a:b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РУССКИЙ, МАТЕМАТИКА)</a:t>
            </a: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/>
          </a:p>
        </p:txBody>
      </p:sp>
      <p:pic>
        <p:nvPicPr>
          <p:cNvPr id="17411" name="Picture 2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2852738"/>
            <a:ext cx="2284412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C:\Program Files\Microsoft Office\MEDIA\CAGCAT10\j02935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571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2"/>
          <p:cNvGrpSpPr>
            <a:grpSpLocks/>
          </p:cNvGrpSpPr>
          <p:nvPr/>
        </p:nvGrpSpPr>
        <p:grpSpPr bwMode="auto">
          <a:xfrm>
            <a:off x="285750" y="0"/>
            <a:ext cx="2286000" cy="1143000"/>
            <a:chOff x="6563" y="4164"/>
            <a:chExt cx="3714" cy="2324"/>
          </a:xfrm>
        </p:grpSpPr>
        <p:pic>
          <p:nvPicPr>
            <p:cNvPr id="174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" y="4563"/>
              <a:ext cx="2057" cy="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563" y="4164"/>
              <a:ext cx="2089" cy="101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Monotype Corsiva" panose="03010101010201010101" pitchFamily="66" charset="0"/>
                </a:rPr>
                <a:t>Волжский </a:t>
              </a:r>
            </a:p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Monotype Corsiva" panose="03010101010201010101" pitchFamily="66" charset="0"/>
                </a:rPr>
                <a:t>Филиал</a:t>
              </a:r>
            </a:p>
          </p:txBody>
        </p:sp>
        <p:sp>
          <p:nvSpPr>
            <p:cNvPr id="1741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8059" y="5471"/>
              <a:ext cx="2218" cy="8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072428"/>
                  </a:solidFill>
                  <a:latin typeface="Monotype Corsiva" panose="03010101010201010101" pitchFamily="66" charset="0"/>
                </a:rPr>
                <a:t>ПГТУ</a:t>
              </a:r>
            </a:p>
          </p:txBody>
        </p:sp>
      </p:grpSp>
      <p:pic>
        <p:nvPicPr>
          <p:cNvPr id="17414" name="Picture 11" descr="1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4813"/>
            <a:ext cx="1190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19c81bf4790d_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5270500"/>
            <a:ext cx="19986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686800" cy="17825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32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32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«Химическая технология» </a:t>
            </a:r>
            <a:r>
              <a:rPr lang="ru-RU" sz="32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 </a:t>
            </a:r>
            <a:b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304800" y="2205038"/>
            <a:ext cx="8686800" cy="3875087"/>
          </a:xfrm>
          <a:extLst/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обучения: заочная, </a:t>
            </a:r>
            <a:br>
              <a:rPr lang="ru-RU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5 лет,</a:t>
            </a:r>
            <a:br>
              <a:rPr lang="ru-RU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(бесплатно)</a:t>
            </a:r>
            <a:r>
              <a:rPr lang="ru-RU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ЕГЭ – русский, Математика, </a:t>
            </a:r>
            <a:r>
              <a:rPr lang="ru-RU" sz="24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при филиале)</a:t>
            </a:r>
            <a:br>
              <a:rPr lang="ru-RU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dirty="0" smtClean="0"/>
              <a:t> </a:t>
            </a:r>
            <a:endParaRPr lang="ru-RU" altLang="ru-RU" sz="2800" dirty="0" smtClean="0"/>
          </a:p>
        </p:txBody>
      </p:sp>
      <p:pic>
        <p:nvPicPr>
          <p:cNvPr id="18436" name="Picture 2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1801060"/>
            <a:ext cx="142716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8" name="Group 2"/>
          <p:cNvGrpSpPr>
            <a:grpSpLocks/>
          </p:cNvGrpSpPr>
          <p:nvPr/>
        </p:nvGrpSpPr>
        <p:grpSpPr bwMode="auto">
          <a:xfrm>
            <a:off x="0" y="0"/>
            <a:ext cx="2286000" cy="1143000"/>
            <a:chOff x="6563" y="4164"/>
            <a:chExt cx="3714" cy="2324"/>
          </a:xfrm>
        </p:grpSpPr>
        <p:pic>
          <p:nvPicPr>
            <p:cNvPr id="1844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" y="4563"/>
              <a:ext cx="2057" cy="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563" y="4164"/>
              <a:ext cx="2089" cy="101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Monotype Corsiva" panose="03010101010201010101" pitchFamily="66" charset="0"/>
                </a:rPr>
                <a:t>Волжский </a:t>
              </a:r>
            </a:p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Monotype Corsiva" panose="03010101010201010101" pitchFamily="66" charset="0"/>
                </a:rPr>
                <a:t>Филиал</a:t>
              </a:r>
            </a:p>
          </p:txBody>
        </p:sp>
        <p:sp>
          <p:nvSpPr>
            <p:cNvPr id="1844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8059" y="5471"/>
              <a:ext cx="2218" cy="8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072428"/>
                  </a:solidFill>
                  <a:latin typeface="Monotype Corsiva" panose="03010101010201010101" pitchFamily="66" charset="0"/>
                </a:rPr>
                <a:t>ПГТУ</a:t>
              </a:r>
            </a:p>
          </p:txBody>
        </p:sp>
      </p:grpSp>
      <p:pic>
        <p:nvPicPr>
          <p:cNvPr id="18439" name="Picture 11" descr="1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0350"/>
            <a:ext cx="1190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rmAutofit fontScale="90000"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«ЭКОНОМИКА»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обучения: заочная,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5 лет,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– русский, Математика, обществознание.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при филиале)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8" name="Picture 2" descr="C:\Program Files\Microsoft Office\MEDIA\CAGCAT10\j02832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492896"/>
            <a:ext cx="20447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428625" y="0"/>
            <a:ext cx="2286000" cy="1143000"/>
            <a:chOff x="6563" y="4164"/>
            <a:chExt cx="3714" cy="2324"/>
          </a:xfrm>
        </p:grpSpPr>
        <p:pic>
          <p:nvPicPr>
            <p:cNvPr id="1946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" y="4563"/>
              <a:ext cx="2057" cy="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563" y="4164"/>
              <a:ext cx="2089" cy="101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Monotype Corsiva" panose="03010101010201010101" pitchFamily="66" charset="0"/>
                </a:rPr>
                <a:t>Волжский </a:t>
              </a:r>
            </a:p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Monotype Corsiva" panose="03010101010201010101" pitchFamily="66" charset="0"/>
                </a:rPr>
                <a:t>Филиал</a:t>
              </a:r>
            </a:p>
          </p:txBody>
        </p:sp>
        <p:sp>
          <p:nvSpPr>
            <p:cNvPr id="1946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8059" y="5471"/>
              <a:ext cx="2218" cy="8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72428"/>
                    </a:solidFill>
                    <a:round/>
                    <a:headEnd/>
                    <a:tailEnd/>
                  </a:ln>
                  <a:solidFill>
                    <a:srgbClr val="072428"/>
                  </a:solidFill>
                  <a:latin typeface="Monotype Corsiva" panose="03010101010201010101" pitchFamily="66" charset="0"/>
                </a:rPr>
                <a:t>ПГТУ</a:t>
              </a:r>
            </a:p>
          </p:txBody>
        </p:sp>
      </p:grpSp>
      <p:pic>
        <p:nvPicPr>
          <p:cNvPr id="19461" name="Picture 10" descr="1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88913"/>
            <a:ext cx="17653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227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Bookman Old Style</vt:lpstr>
      <vt:lpstr>Comic Sans MS</vt:lpstr>
      <vt:lpstr>Courier New</vt:lpstr>
      <vt:lpstr>Franklin Gothic Book</vt:lpstr>
      <vt:lpstr>Franklin Gothic Medium</vt:lpstr>
      <vt:lpstr>Monotype Corsiva</vt:lpstr>
      <vt:lpstr>Palatino Linotype</vt:lpstr>
      <vt:lpstr>Times New Roman</vt:lpstr>
      <vt:lpstr>Wingdings</vt:lpstr>
      <vt:lpstr>Wingdings 2</vt:lpstr>
      <vt:lpstr>Трек</vt:lpstr>
      <vt:lpstr>       Волжский филиал   «ПОВОЛЖСКОГО государственного ТЕХНОЛОГИЧЕСКОГО университета» </vt:lpstr>
      <vt:lpstr>Привет,абитуриентам! Вы уже задумались где продолжить свое образование? </vt:lpstr>
      <vt:lpstr>Презентация PowerPoint</vt:lpstr>
      <vt:lpstr>Презентация PowerPoint</vt:lpstr>
      <vt:lpstr>Презентация PowerPoint</vt:lpstr>
      <vt:lpstr>  </vt:lpstr>
      <vt:lpstr>Направление подготовки «строительство»   форма обучения: очная – прикладной бакалавриат (Бюджет – бесплатно), 4 ГОДА. ЕГЭ – русский, Математика, ФИЗИКА   заочная – бакалавриат (ВНЕБЮДЖЕТ)  срок обучения: 5 лет. вступительные испытания при филиале  – РУССКИЙ, МАТЕМАТИКА) </vt:lpstr>
      <vt:lpstr> Направление подготовки  «Химическая технология»  Бакалавр  </vt:lpstr>
      <vt:lpstr>       Направление подготовки «ЭКОНОМИКА»  Бакалавр   форма обучения: заочная,  срок обучения: 5 лет, внебюджет. ЕГЭ – русский, Математика, обществознание.  вступительные испытания при филиале) </vt:lpstr>
      <vt:lpstr>Перечень рабочих   профессий: </vt:lpstr>
      <vt:lpstr>Стипендии   и  прочие выплаты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Васильева Светлана Евгеньевна</dc:creator>
  <cp:lastModifiedBy>Юрий</cp:lastModifiedBy>
  <cp:revision>98</cp:revision>
  <dcterms:modified xsi:type="dcterms:W3CDTF">2014-03-27T12:16:25Z</dcterms:modified>
</cp:coreProperties>
</file>